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ink/ink1.xml" ContentType="application/inkml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Average" panose="020B0604020202020204" charset="0"/>
      <p:regular r:id="rId22"/>
    </p:embeddedFont>
    <p:embeddedFont>
      <p:font typeface="Oswald" panose="00000500000000000000" pitchFamily="2" charset="0"/>
      <p:regular r:id="rId23"/>
      <p:bold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AB76C02-92CA-491F-AB68-0320AFC28BD5}">
  <a:tblStyle styleId="{8AB76C02-92CA-491F-AB68-0320AFC28B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68" y="4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12-01T21:00:08.107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  <inkml:brushProperty name="ignorePressure" value="1"/>
    </inkml:brush>
  </inkml:definitions>
  <inkml:trace contextRef="#ctx0" brushRef="#br0">0 45,'0'0,"0"1,1-1,-1 1,0-1,0 1,0 0,1-1,-1 1,0-1,1 1,-1-1,0 0,1 1,-1-1,1 1,-1-1,1 0,-1 1,1-1,-1 0,1 1,-1-1,1 0,-1 0,1 0,-1 0,2 1,18 2,-16-2,82 5,106-6,-76-2,1073 2,-1003-10,-28 1,-126 8,0-2,-1-1,37-9,-30 5,0 1,67-2,80 11,-71 0,21-2,-103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9.png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Mohit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03c0f47cf4_1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03c0f47cf4_1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Luke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3c0f47cf4_1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03c0f47cf4_1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Luke</a:t>
            </a: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03c0f47cf4_1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03c0f47cf4_1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Luke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42772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035917ba8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035917ba8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Stuti</a:t>
            </a:r>
            <a:endParaRPr sz="1200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Stuti</a:t>
            </a:r>
          </a:p>
        </p:txBody>
      </p:sp>
    </p:spTree>
    <p:extLst>
      <p:ext uri="{BB962C8B-B14F-4D97-AF65-F5344CB8AC3E}">
        <p14:creationId xmlns:p14="http://schemas.microsoft.com/office/powerpoint/2010/main" val="33270857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035917ba88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035917ba88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US" dirty="0"/>
              <a:t>Stuti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03c2ab978e_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03c2ab978e_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03c2ab978e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03c2ab978e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3c0f47cf4_1_3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3c0f47cf4_1_3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3c0f47cf4_1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3c0f47cf4_1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35917ba8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35917ba8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Mohit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035917ba8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035917ba8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Mohit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3c2ab978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03c2ab978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Meghna</a:t>
            </a: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3c2ab978e_5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3c2ab978e_5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Meghna</a:t>
            </a: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3c2ab978e_3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3c2ab978e_3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Logan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103c2ab978e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103c2ab978e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Logan</a:t>
            </a: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3c2ab978e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3c2ab978e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Logan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03c0f47cf4_1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03c0f47cf4_1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Luke</a:t>
            </a: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4098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48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6.emf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7.emf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8.emf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3.xml"/><Relationship Id="rId7" Type="http://schemas.openxmlformats.org/officeDocument/2006/relationships/customXml" Target="../ink/ink1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4.xml"/><Relationship Id="rId9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emf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 Presentation: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 Churn or Not to Churn</a:t>
            </a:r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311700" y="3093100"/>
            <a:ext cx="8520600" cy="119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OPIM 5604 - B12: Predictive Modeling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2: Meghna Ashok, Luke D’Agostino,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Mohit Khanna, Logan Miller, Stuti Viyulie</a:t>
            </a:r>
            <a:endParaRPr/>
          </a:p>
        </p:txBody>
      </p:sp>
      <p:pic>
        <p:nvPicPr>
          <p:cNvPr id="2" name="Slide 1">
            <a:hlinkClick r:id="" action="ppaction://media"/>
            <a:extLst>
              <a:ext uri="{FF2B5EF4-FFF2-40B4-BE49-F238E27FC236}">
                <a16:creationId xmlns:a16="http://schemas.microsoft.com/office/drawing/2014/main" id="{9FC5CF02-FBFD-4D60-954F-40A96D86C3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3808" y="47371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6000"/>
    </mc:Choice>
    <mc:Fallback>
      <p:transition spd="slow" advClick="0" advTm="1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Assessment - Group 1 (All Predictor Variables)</a:t>
            </a: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A50F87-F6DE-4EB0-8413-BF77384439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336" y="1607345"/>
            <a:ext cx="8921323" cy="2139371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7EBD560-C6FC-45A1-A429-C05B505789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55125" y="470217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897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3000"/>
    </mc:Choice>
    <mc:Fallback>
      <p:transition spd="slow" advClick="0" advTm="7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Assessment - Group 2 (Significant Variables)</a:t>
            </a:r>
            <a:endParaRPr/>
          </a:p>
        </p:txBody>
      </p:sp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EA05510-106D-401B-813B-BBF0782921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63856" y="4637089"/>
            <a:ext cx="582611" cy="5826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B3BA30-00FE-488D-8F23-B4A412D3938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36" y="1614490"/>
            <a:ext cx="8935872" cy="213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0365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3000"/>
    </mc:Choice>
    <mc:Fallback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7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Assessment - Group 2 (Significant Variables)</a:t>
            </a:r>
            <a:endParaRPr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ADE306-AA3C-4EFE-9FD4-3668692754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062" y="1607344"/>
            <a:ext cx="8935875" cy="2139371"/>
          </a:xfrm>
          <a:prstGeom prst="rect">
            <a:avLst/>
          </a:prstGeom>
        </p:spPr>
      </p:pic>
      <p:pic>
        <p:nvPicPr>
          <p:cNvPr id="2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C42E27D-2D79-41AB-98DB-B607CFFEA7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59888" y="46561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690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1000"/>
    </mc:Choice>
    <mc:Fallback>
      <p:transition spd="slow" advClick="0" advTm="4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6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title"/>
          </p:nvPr>
        </p:nvSpPr>
        <p:spPr>
          <a:xfrm>
            <a:off x="159327" y="445025"/>
            <a:ext cx="867297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Best Model</a:t>
            </a:r>
            <a:endParaRPr dirty="0"/>
          </a:p>
        </p:txBody>
      </p:sp>
      <p:sp>
        <p:nvSpPr>
          <p:cNvPr id="124" name="Google Shape;124;p23"/>
          <p:cNvSpPr txBox="1">
            <a:spLocks noGrp="1"/>
          </p:cNvSpPr>
          <p:nvPr>
            <p:ph type="body" idx="1"/>
          </p:nvPr>
        </p:nvSpPr>
        <p:spPr>
          <a:xfrm>
            <a:off x="48490" y="1451625"/>
            <a:ext cx="8472109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Group 1 - All Predictor Variables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Group 2 - Significant Variables</a:t>
            </a:r>
            <a:endParaRPr sz="2000" dirty="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 dirty="0">
                <a:solidFill>
                  <a:schemeClr val="dk1"/>
                </a:solidFill>
              </a:rPr>
              <a:t>Nominal Logistic Model</a:t>
            </a:r>
            <a:endParaRPr sz="1600" dirty="0">
              <a:solidFill>
                <a:schemeClr val="dk1"/>
              </a:solidFill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 dirty="0">
                <a:solidFill>
                  <a:schemeClr val="dk1"/>
                </a:solidFill>
              </a:rPr>
              <a:t>Other top performing models</a:t>
            </a:r>
            <a:endParaRPr sz="1600" dirty="0">
              <a:solidFill>
                <a:schemeClr val="dk1"/>
              </a:solidFill>
            </a:endParaRPr>
          </a:p>
          <a:p>
            <a:pPr marL="1371600" lvl="2" indent="-331229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16"/>
              <a:buChar char="■"/>
            </a:pPr>
            <a:r>
              <a:rPr lang="en" sz="1616" dirty="0">
                <a:solidFill>
                  <a:schemeClr val="tx1"/>
                </a:solidFill>
              </a:rPr>
              <a:t>Overfit → growth rate </a:t>
            </a:r>
          </a:p>
          <a:p>
            <a:pPr lvl="3" indent="-331229">
              <a:buClr>
                <a:schemeClr val="dk1"/>
              </a:buClr>
              <a:buSzPts val="1616"/>
              <a:buFont typeface="Average"/>
              <a:buChar char="■"/>
            </a:pPr>
            <a:r>
              <a:rPr lang="en-US" sz="1200" dirty="0">
                <a:solidFill>
                  <a:schemeClr val="tx1"/>
                </a:solidFill>
              </a:rPr>
              <a:t>(validation MR - training MR)/(training MR)</a:t>
            </a:r>
          </a:p>
          <a:p>
            <a:pPr marL="1497571" lvl="3" indent="0">
              <a:buClr>
                <a:schemeClr val="dk1"/>
              </a:buClr>
              <a:buSzPts val="1616"/>
              <a:buNone/>
            </a:pPr>
            <a:r>
              <a:rPr lang="en" sz="1616" dirty="0">
                <a:solidFill>
                  <a:schemeClr val="tx1"/>
                </a:solidFill>
              </a:rPr>
              <a:t>	</a:t>
            </a:r>
            <a:endParaRPr sz="1616" dirty="0">
              <a:solidFill>
                <a:schemeClr val="tx1"/>
              </a:solidFill>
            </a:endParaRPr>
          </a:p>
          <a:p>
            <a:pPr marL="9144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07825" y="1510725"/>
            <a:ext cx="3665250" cy="199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A6E5230-A322-4537-A21C-0E49352F07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39250" y="47371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920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6000"/>
    </mc:Choice>
    <mc:Fallback>
      <p:transition spd="slow" advClick="0" advTm="5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34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12;p21">
            <a:extLst>
              <a:ext uri="{FF2B5EF4-FFF2-40B4-BE49-F238E27FC236}">
                <a16:creationId xmlns:a16="http://schemas.microsoft.com/office/drawing/2014/main" id="{13ADDDFF-D293-48EE-ABF9-D7F9BD38F4A9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950" y="289324"/>
            <a:ext cx="8848025" cy="2200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oogle Shape;118;p22">
            <a:extLst>
              <a:ext uri="{FF2B5EF4-FFF2-40B4-BE49-F238E27FC236}">
                <a16:creationId xmlns:a16="http://schemas.microsoft.com/office/drawing/2014/main" id="{4273D376-AB85-478A-9800-4F997CDC53B0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662" y="2767982"/>
            <a:ext cx="8902521" cy="220046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8C79611-1A63-46AF-8F09-2BF08F765D3F}"/>
              </a:ext>
            </a:extLst>
          </p:cNvPr>
          <p:cNvSpPr txBox="1"/>
          <p:nvPr/>
        </p:nvSpPr>
        <p:spPr>
          <a:xfrm>
            <a:off x="0" y="20824"/>
            <a:ext cx="2350293" cy="28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50" b="1" dirty="0">
                <a:solidFill>
                  <a:schemeClr val="tx1"/>
                </a:solidFill>
              </a:rPr>
              <a:t>GROUP 1: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E7B040E-E88A-44AD-A92D-AA0A50E36C20}"/>
              </a:ext>
            </a:extLst>
          </p:cNvPr>
          <p:cNvSpPr txBox="1"/>
          <p:nvPr/>
        </p:nvSpPr>
        <p:spPr>
          <a:xfrm>
            <a:off x="0" y="2499482"/>
            <a:ext cx="2350293" cy="284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50" b="1" dirty="0">
                <a:solidFill>
                  <a:schemeClr val="tx1"/>
                </a:solidFill>
              </a:rPr>
              <a:t>GROUP 2: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D5916DAB-993D-4670-9B6A-1D71C0FAE95C}"/>
                  </a:ext>
                </a:extLst>
              </p14:cNvPr>
              <p14:cNvContentPartPr/>
              <p14:nvPr/>
            </p14:nvContentPartPr>
            <p14:xfrm>
              <a:off x="742826" y="3255851"/>
              <a:ext cx="998640" cy="23760"/>
            </p14:xfrm>
          </p:contentPart>
        </mc:Choice>
        <mc:Fallback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D5916DAB-993D-4670-9B6A-1D71C0FAE95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88826" y="3149463"/>
                <a:ext cx="1106280" cy="236181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C7D786C-8B6E-4CA0-B894-744F875139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245600" y="4765249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014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1000"/>
    </mc:Choice>
    <mc:Fallback>
      <p:transition spd="slow" advClick="0" advTm="3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9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Recommendations</a:t>
            </a:r>
            <a:endParaRPr/>
          </a:p>
        </p:txBody>
      </p:sp>
      <p:sp>
        <p:nvSpPr>
          <p:cNvPr id="131" name="Google Shape;131;p24"/>
          <p:cNvSpPr txBox="1">
            <a:spLocks noGrp="1"/>
          </p:cNvSpPr>
          <p:nvPr>
            <p:ph type="body" idx="1"/>
          </p:nvPr>
        </p:nvSpPr>
        <p:spPr>
          <a:xfrm>
            <a:off x="311700" y="1140600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i="1">
                <a:solidFill>
                  <a:schemeClr val="dk1"/>
                </a:solidFill>
              </a:rPr>
              <a:t>The modeling efforts have led to the following recommendations:</a:t>
            </a:r>
            <a:endParaRPr i="1">
              <a:solidFill>
                <a:schemeClr val="dk1"/>
              </a:solidFill>
            </a:endParaRPr>
          </a:p>
        </p:txBody>
      </p:sp>
      <p:graphicFrame>
        <p:nvGraphicFramePr>
          <p:cNvPr id="132" name="Google Shape;132;p24"/>
          <p:cNvGraphicFramePr/>
          <p:nvPr/>
        </p:nvGraphicFramePr>
        <p:xfrm>
          <a:off x="1658825" y="2031388"/>
          <a:ext cx="5826325" cy="1872400"/>
        </p:xfrm>
        <a:graphic>
          <a:graphicData uri="http://schemas.openxmlformats.org/drawingml/2006/table">
            <a:tbl>
              <a:tblPr>
                <a:noFill/>
                <a:tableStyleId>{8AB76C02-92CA-491F-AB68-0320AFC28BD5}</a:tableStyleId>
              </a:tblPr>
              <a:tblGrid>
                <a:gridCol w="58263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57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Focus on at risk demographics</a:t>
                      </a:r>
                      <a:endParaRPr sz="1800">
                        <a:solidFill>
                          <a:schemeClr val="dk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57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Improve customer service experiences</a:t>
                      </a:r>
                      <a:endParaRPr sz="1800">
                        <a:solidFill>
                          <a:schemeClr val="dk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571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Push year-long contracts rather than month-to-month</a:t>
                      </a:r>
                      <a:endParaRPr sz="1800">
                        <a:solidFill>
                          <a:schemeClr val="dk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08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Offer discounts and additional services (i.e. Tech Support)</a:t>
                      </a:r>
                      <a:endParaRPr sz="1800">
                        <a:solidFill>
                          <a:schemeClr val="dk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B84E2CC-A046-4084-AD3D-4F0EFBB37C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26550" y="47371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7508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1000"/>
    </mc:Choice>
    <mc:Fallback>
      <p:transition spd="slow" advClick="0" advTm="10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7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Assessment - Group 1 (All Predictor Variables)</a:t>
            </a:r>
            <a:endParaRPr/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25" y="1754288"/>
            <a:ext cx="8960150" cy="221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Assessment - Group 2 (Significant Variables)</a:t>
            </a:r>
            <a:endParaRPr/>
          </a:p>
        </p:txBody>
      </p:sp>
      <p:pic>
        <p:nvPicPr>
          <p:cNvPr id="166" name="Google Shape;16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0" y="1746200"/>
            <a:ext cx="8978376" cy="22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Telco Customer Churn Dataset Overview</a:t>
            </a:r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body" idx="1"/>
          </p:nvPr>
        </p:nvSpPr>
        <p:spPr>
          <a:xfrm>
            <a:off x="311700" y="107482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92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 b="1">
                <a:solidFill>
                  <a:schemeClr val="dk1"/>
                </a:solidFill>
              </a:rPr>
              <a:t>Dataset</a:t>
            </a:r>
            <a:endParaRPr sz="1500" b="1">
              <a:solidFill>
                <a:schemeClr val="dk1"/>
              </a:solidFill>
            </a:endParaRPr>
          </a:p>
          <a:p>
            <a:pPr marL="914400" lvl="1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7,043 rows</a:t>
            </a:r>
            <a:endParaRPr sz="1500">
              <a:solidFill>
                <a:schemeClr val="dk1"/>
              </a:solidFill>
            </a:endParaRPr>
          </a:p>
          <a:p>
            <a:pPr marL="914400" lvl="1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21 columns</a:t>
            </a:r>
            <a:endParaRPr sz="1500">
              <a:solidFill>
                <a:schemeClr val="dk1"/>
              </a:solidFill>
            </a:endParaRPr>
          </a:p>
          <a:p>
            <a:pPr marL="1371600" lvl="2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19 predictor variables</a:t>
            </a:r>
            <a:endParaRPr sz="1500">
              <a:solidFill>
                <a:schemeClr val="dk1"/>
              </a:solidFill>
            </a:endParaRPr>
          </a:p>
          <a:p>
            <a:pPr marL="1828800" lvl="3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17 categorical</a:t>
            </a:r>
            <a:endParaRPr sz="1500">
              <a:solidFill>
                <a:schemeClr val="dk1"/>
              </a:solidFill>
            </a:endParaRPr>
          </a:p>
          <a:p>
            <a:pPr marL="1828800" lvl="3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2 continuous</a:t>
            </a:r>
            <a:endParaRPr sz="1500">
              <a:solidFill>
                <a:schemeClr val="dk1"/>
              </a:solidFill>
            </a:endParaRPr>
          </a:p>
          <a:p>
            <a:pPr marL="1371600" lvl="2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1 unique identifier</a:t>
            </a:r>
            <a:endParaRPr sz="1500">
              <a:solidFill>
                <a:schemeClr val="dk1"/>
              </a:solidFill>
            </a:endParaRPr>
          </a:p>
          <a:p>
            <a:pPr marL="1371600" lvl="2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1 target variable</a:t>
            </a:r>
            <a:endParaRPr sz="1500">
              <a:solidFill>
                <a:schemeClr val="dk1"/>
              </a:solidFill>
            </a:endParaRPr>
          </a:p>
          <a:p>
            <a:pPr marL="1371600" lvl="2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</a:pPr>
            <a:endParaRPr sz="1500">
              <a:solidFill>
                <a:schemeClr val="dk1"/>
              </a:solidFill>
            </a:endParaRPr>
          </a:p>
          <a:p>
            <a:pPr marL="457200" lvl="0" indent="-3492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 b="1">
                <a:solidFill>
                  <a:schemeClr val="dk1"/>
                </a:solidFill>
              </a:rPr>
              <a:t>Target Variable</a:t>
            </a:r>
            <a:endParaRPr sz="1500" b="1">
              <a:solidFill>
                <a:schemeClr val="dk1"/>
              </a:solidFill>
            </a:endParaRPr>
          </a:p>
          <a:p>
            <a:pPr marL="914400" lvl="1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 b="1">
                <a:solidFill>
                  <a:schemeClr val="dk1"/>
                </a:solidFill>
              </a:rPr>
              <a:t>Churn - </a:t>
            </a:r>
            <a:r>
              <a:rPr lang="en" sz="1500">
                <a:solidFill>
                  <a:schemeClr val="dk1"/>
                </a:solidFill>
              </a:rPr>
              <a:t>Yes or No</a:t>
            </a:r>
            <a:endParaRPr sz="1500">
              <a:solidFill>
                <a:schemeClr val="dk1"/>
              </a:solidFill>
            </a:endParaRPr>
          </a:p>
          <a:p>
            <a:pPr marL="1371600" lvl="2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■"/>
            </a:pPr>
            <a:r>
              <a:rPr lang="en" sz="1500">
                <a:solidFill>
                  <a:schemeClr val="dk1"/>
                </a:solidFill>
              </a:rPr>
              <a:t>Class of interest: Yes</a:t>
            </a:r>
            <a:endParaRPr sz="1500">
              <a:solidFill>
                <a:schemeClr val="dk1"/>
              </a:solidFill>
            </a:endParaRPr>
          </a:p>
          <a:p>
            <a:pPr marL="1371600" lvl="2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Char char="■"/>
            </a:pPr>
            <a:endParaRPr sz="1500">
              <a:solidFill>
                <a:schemeClr val="dk1"/>
              </a:solidFill>
            </a:endParaRPr>
          </a:p>
          <a:p>
            <a:pPr marL="457200" lvl="0" indent="-3492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Char char="●"/>
            </a:pPr>
            <a:r>
              <a:rPr lang="en" sz="1900" b="1">
                <a:solidFill>
                  <a:schemeClr val="dk1"/>
                </a:solidFill>
              </a:rPr>
              <a:t>Business Value</a:t>
            </a:r>
            <a:endParaRPr sz="1900" b="1">
              <a:solidFill>
                <a:schemeClr val="dk1"/>
              </a:solidFill>
            </a:endParaRPr>
          </a:p>
          <a:p>
            <a:pPr marL="914400" lvl="1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Understand customer retention </a:t>
            </a:r>
            <a:endParaRPr sz="1500">
              <a:solidFill>
                <a:schemeClr val="dk1"/>
              </a:solidFill>
            </a:endParaRPr>
          </a:p>
          <a:p>
            <a:pPr marL="914400" lvl="1" indent="-32385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○"/>
            </a:pPr>
            <a:r>
              <a:rPr lang="en" sz="1500">
                <a:solidFill>
                  <a:schemeClr val="dk1"/>
                </a:solidFill>
              </a:rPr>
              <a:t>Identify customer departure drivers</a:t>
            </a:r>
            <a:endParaRPr sz="1500">
              <a:solidFill>
                <a:schemeClr val="dk1"/>
              </a:solidFill>
            </a:endParaRPr>
          </a:p>
          <a:p>
            <a:pPr marL="1371600" lvl="0" indent="0" algn="l" rtl="0">
              <a:lnSpc>
                <a:spcPct val="8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8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endParaRPr sz="1500">
              <a:solidFill>
                <a:schemeClr val="dk1"/>
              </a:solidFill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88550" y="1312325"/>
            <a:ext cx="4477950" cy="251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lide 2">
            <a:hlinkClick r:id="" action="ppaction://media"/>
            <a:extLst>
              <a:ext uri="{FF2B5EF4-FFF2-40B4-BE49-F238E27FC236}">
                <a16:creationId xmlns:a16="http://schemas.microsoft.com/office/drawing/2014/main" id="{C939AD76-8028-40D6-8592-F3C7A43829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51661" y="47371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2000"/>
    </mc:Choice>
    <mc:Fallback>
      <p:transition spd="slow" advClick="0" advTm="8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Business Problem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88"/>
          </a:p>
        </p:txBody>
      </p:sp>
      <p:sp>
        <p:nvSpPr>
          <p:cNvPr id="73" name="Google Shape;7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5800" b="1">
                <a:solidFill>
                  <a:schemeClr val="dk1"/>
                </a:solidFill>
              </a:rPr>
              <a:t>California-based Telco wants to understand the drivers behind their increased customer churn rate</a:t>
            </a:r>
            <a:endParaRPr sz="58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6000">
                <a:solidFill>
                  <a:schemeClr val="dk1"/>
                </a:solidFill>
              </a:rPr>
              <a:t>We will build predictive models to help the Telco validate or reject the following:</a:t>
            </a:r>
            <a:endParaRPr sz="60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000">
                <a:solidFill>
                  <a:schemeClr val="dk1"/>
                </a:solidFill>
              </a:rPr>
              <a:t>Millennials churn faster?</a:t>
            </a:r>
            <a:endParaRPr sz="60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000">
                <a:solidFill>
                  <a:schemeClr val="dk1"/>
                </a:solidFill>
              </a:rPr>
              <a:t>Churn rate higher for a particular product?</a:t>
            </a:r>
            <a:endParaRPr sz="60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000">
                <a:solidFill>
                  <a:schemeClr val="dk1"/>
                </a:solidFill>
              </a:rPr>
              <a:t>Multiple Lines leads to increased churn?</a:t>
            </a:r>
            <a:endParaRPr sz="60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000">
                <a:solidFill>
                  <a:schemeClr val="dk1"/>
                </a:solidFill>
              </a:rPr>
              <a:t>Subscriptions to additional VAS leads to increased churn?</a:t>
            </a:r>
            <a:endParaRPr sz="60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000">
                <a:solidFill>
                  <a:schemeClr val="dk1"/>
                </a:solidFill>
              </a:rPr>
              <a:t>Subscriptions to device protection plans reduces churn?</a:t>
            </a:r>
            <a:endParaRPr sz="60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000">
                <a:solidFill>
                  <a:schemeClr val="dk1"/>
                </a:solidFill>
              </a:rPr>
              <a:t>Increasing # of Dependants reduces churn?</a:t>
            </a:r>
            <a:endParaRPr sz="600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6000">
                <a:solidFill>
                  <a:schemeClr val="dk1"/>
                </a:solidFill>
              </a:rPr>
              <a:t>Upselling TV and movie streaming plans reduce churn?</a:t>
            </a:r>
            <a:endParaRPr sz="60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45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A7CAA1AA-12CF-4B82-8637-8A3A35D38C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71876" y="47371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9000"/>
    </mc:Choice>
    <mc:Fallback>
      <p:transition spd="slow" advClick="0" advTm="8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3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Pre-Processing &amp; Methodology</a:t>
            </a:r>
            <a:endParaRPr/>
          </a:p>
        </p:txBody>
      </p:sp>
      <p:sp>
        <p:nvSpPr>
          <p:cNvPr id="79" name="Google Shape;79;p16"/>
          <p:cNvSpPr txBox="1">
            <a:spLocks noGrp="1"/>
          </p:cNvSpPr>
          <p:nvPr>
            <p:ph type="body" idx="1"/>
          </p:nvPr>
        </p:nvSpPr>
        <p:spPr>
          <a:xfrm>
            <a:off x="574050" y="1088100"/>
            <a:ext cx="7893300" cy="296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SEMMA Process</a:t>
            </a:r>
            <a:endParaRPr sz="2000" dirty="0">
              <a:solidFill>
                <a:schemeClr val="dk1"/>
              </a:solidFill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</a:pPr>
            <a:r>
              <a:rPr lang="en" sz="1600" dirty="0">
                <a:solidFill>
                  <a:schemeClr val="dk1"/>
                </a:solidFill>
              </a:rPr>
              <a:t>Sample, Explore, Modify, Model, Assess</a:t>
            </a:r>
            <a:endParaRPr sz="16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Partition of 60:20:20 (Training/Validation/Test)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Categorical variables to Dummy variables using Indicator columns.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‘TotalCharges’ column had 11 missing values.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No Outliers. Among continuous variables.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" sz="2000" dirty="0">
                <a:solidFill>
                  <a:schemeClr val="dk1"/>
                </a:solidFill>
              </a:rPr>
              <a:t>No need of Standardization or Principal Component Analysis.</a:t>
            </a:r>
            <a:endParaRPr sz="2000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2000" dirty="0">
              <a:solidFill>
                <a:schemeClr val="dk1"/>
              </a:solidFill>
            </a:endParaRPr>
          </a:p>
        </p:txBody>
      </p:sp>
      <p:pic>
        <p:nvPicPr>
          <p:cNvPr id="2" name="Meghna_DataPreprocessing">
            <a:hlinkClick r:id="" action="ppaction://media"/>
            <a:extLst>
              <a:ext uri="{FF2B5EF4-FFF2-40B4-BE49-F238E27FC236}">
                <a16:creationId xmlns:a16="http://schemas.microsoft.com/office/drawing/2014/main" id="{1FBC3878-CEB6-47F6-9F98-9DE2DEB2457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38700" y="47371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863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3000"/>
    </mc:Choice>
    <mc:Fallback>
      <p:transition spd="slow" advClick="0" advTm="4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2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>
            <a:spLocks noGrp="1"/>
          </p:cNvSpPr>
          <p:nvPr>
            <p:ph type="title"/>
          </p:nvPr>
        </p:nvSpPr>
        <p:spPr>
          <a:xfrm>
            <a:off x="311700" y="28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 of Data</a:t>
            </a:r>
            <a:endParaRPr/>
          </a:p>
        </p:txBody>
      </p:sp>
      <p:graphicFrame>
        <p:nvGraphicFramePr>
          <p:cNvPr id="85" name="Google Shape;85;p17"/>
          <p:cNvGraphicFramePr/>
          <p:nvPr/>
        </p:nvGraphicFramePr>
        <p:xfrm>
          <a:off x="547550" y="975450"/>
          <a:ext cx="7239000" cy="3943998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Senior Citizens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More likely to churn than middle aged customers.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Customers </a:t>
                      </a: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without partners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More likely to churn as compared to customers with partners.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Customers </a:t>
                      </a: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without dependents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More likely to churn as compared to customers with dependents.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Customers </a:t>
                      </a: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with phone service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 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More likely to churn as compared to customers without phone service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Customers with </a:t>
                      </a: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Multiple lines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Slightly higher churn rate, compared to customers who have taken up a single service.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FiberOptic Internet service </a:t>
                      </a:r>
                      <a:endParaRPr>
                        <a:solidFill>
                          <a:schemeClr val="dk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More likely to churn than customers who have taken DSL</a:t>
                      </a:r>
                      <a:endParaRPr>
                        <a:solidFill>
                          <a:schemeClr val="dk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" name="Meghna_Exploration">
            <a:hlinkClick r:id="" action="ppaction://media"/>
            <a:extLst>
              <a:ext uri="{FF2B5EF4-FFF2-40B4-BE49-F238E27FC236}">
                <a16:creationId xmlns:a16="http://schemas.microsoft.com/office/drawing/2014/main" id="{01C6ACED-A322-4913-82B7-1E2CB34290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31450" y="47371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705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41000"/>
    </mc:Choice>
    <mc:Fallback>
      <p:transition spd="slow" advClick="0" advTm="14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79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>
            <a:spLocks noGrp="1"/>
          </p:cNvSpPr>
          <p:nvPr>
            <p:ph type="title"/>
          </p:nvPr>
        </p:nvSpPr>
        <p:spPr>
          <a:xfrm>
            <a:off x="311700" y="2808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Exploration of Data</a:t>
            </a:r>
            <a:endParaRPr/>
          </a:p>
        </p:txBody>
      </p:sp>
      <p:graphicFrame>
        <p:nvGraphicFramePr>
          <p:cNvPr id="91" name="Google Shape;91;p18"/>
          <p:cNvGraphicFramePr/>
          <p:nvPr/>
        </p:nvGraphicFramePr>
        <p:xfrm>
          <a:off x="547550" y="975450"/>
          <a:ext cx="7239000" cy="3943998"/>
        </p:xfrm>
        <a:graphic>
          <a:graphicData uri="http://schemas.openxmlformats.org/drawingml/2006/table">
            <a:tbl>
              <a:tblPr>
                <a:noFill/>
                <a:tableStyleId>{8AB76C02-92CA-491F-AB68-0320AFC28BD5}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Month to Month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 contract</a:t>
                      </a:r>
                      <a:endParaRPr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Higher chance of churning than other contract types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Paperless Billing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 participants</a:t>
                      </a:r>
                      <a:endParaRPr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More likely to churn as compared to customers with in-mail billing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Electronic Check </a:t>
                      </a: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payment method</a:t>
                      </a:r>
                      <a:endParaRPr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More likely to churn as compared to customers with other payment plans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Customers </a:t>
                      </a: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with the 4 add-on services (Online security, Online backup, Device protection and Tech support)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Less likely to churn as compared to customers without these services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Newer Customers (</a:t>
                      </a: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Tenure &lt; 15 months)</a:t>
                      </a:r>
                      <a:endParaRPr b="1"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More likely to churn than those with higher tenure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Streaming TV &amp; Streaming Movies</a:t>
                      </a:r>
                      <a:endParaRPr>
                        <a:solidFill>
                          <a:schemeClr val="dk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Average"/>
                          <a:ea typeface="Average"/>
                          <a:cs typeface="Average"/>
                          <a:sym typeface="Average"/>
                        </a:rPr>
                        <a:t>Little to no effect on churn rate</a:t>
                      </a:r>
                      <a:endParaRPr>
                        <a:solidFill>
                          <a:schemeClr val="dk1"/>
                        </a:solidFill>
                        <a:latin typeface="Average"/>
                        <a:ea typeface="Average"/>
                        <a:cs typeface="Average"/>
                        <a:sym typeface="Average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pic>
        <p:nvPicPr>
          <p:cNvPr id="2" name="OPIM 5604 Project 2 Slide 6">
            <a:hlinkClick r:id="" action="ppaction://media"/>
            <a:extLst>
              <a:ext uri="{FF2B5EF4-FFF2-40B4-BE49-F238E27FC236}">
                <a16:creationId xmlns:a16="http://schemas.microsoft.com/office/drawing/2014/main" id="{71FDA81A-725C-409E-A8CF-D7DEB696BD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32792" y="47371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311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7000"/>
    </mc:Choice>
    <mc:Fallback>
      <p:transition spd="slow" advClick="0" advTm="6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2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Modeling Process</a:t>
            </a:r>
            <a:endParaRPr/>
          </a:p>
        </p:txBody>
      </p:sp>
      <p:sp>
        <p:nvSpPr>
          <p:cNvPr id="97" name="Google Shape;97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Goal: develop a reliable forecasting model to predict the categorical target variable of churn (Yes or No)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Built every model possible for this type of target using all predictor variables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Used variable selection results from the logistic regression model to create a second group of predictors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Used this subset to re-create every one of the models again, only with significant variables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>
                <a:solidFill>
                  <a:schemeClr val="dk1"/>
                </a:solidFill>
              </a:rPr>
              <a:t>This resulted in 2 groups of models: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Group 1: All Predictor Variables</a:t>
            </a:r>
            <a:endParaRPr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>
                <a:solidFill>
                  <a:schemeClr val="dk1"/>
                </a:solidFill>
              </a:rPr>
              <a:t>Group 2: Only the Significant Variables (as determined by the logistic regression model)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2" name="OPIM 5604 Project 2 Slide 7">
            <a:hlinkClick r:id="" action="ppaction://media"/>
            <a:extLst>
              <a:ext uri="{FF2B5EF4-FFF2-40B4-BE49-F238E27FC236}">
                <a16:creationId xmlns:a16="http://schemas.microsoft.com/office/drawing/2014/main" id="{730D9B42-EBD9-4770-8963-55B6FDE1A9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302535" y="4797052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2327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0000"/>
    </mc:Choice>
    <mc:Fallback>
      <p:transition spd="slow" advClick="0" advTm="7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0"/>
          <p:cNvPicPr preferRelativeResize="0"/>
          <p:nvPr/>
        </p:nvPicPr>
        <p:blipFill rotWithShape="1">
          <a:blip r:embed="rId5">
            <a:alphaModFix/>
          </a:blip>
          <a:srcRect l="3687" r="3890"/>
          <a:stretch/>
        </p:blipFill>
        <p:spPr>
          <a:xfrm>
            <a:off x="3948075" y="1840316"/>
            <a:ext cx="5195925" cy="272855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Logistic Regression - Variable Selection</a:t>
            </a:r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body" idx="2"/>
          </p:nvPr>
        </p:nvSpPr>
        <p:spPr>
          <a:xfrm>
            <a:off x="7172100" y="3940675"/>
            <a:ext cx="1302000" cy="451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>
                <a:solidFill>
                  <a:schemeClr val="lt1"/>
                </a:solidFill>
              </a:rPr>
              <a:t>Group 2</a:t>
            </a:r>
            <a:endParaRPr sz="1600" b="1">
              <a:solidFill>
                <a:schemeClr val="lt1"/>
              </a:solidFill>
            </a:endParaRPr>
          </a:p>
        </p:txBody>
      </p:sp>
      <p:pic>
        <p:nvPicPr>
          <p:cNvPr id="105" name="Google Shape;105;p20"/>
          <p:cNvPicPr preferRelativeResize="0"/>
          <p:nvPr/>
        </p:nvPicPr>
        <p:blipFill rotWithShape="1">
          <a:blip r:embed="rId6">
            <a:alphaModFix/>
          </a:blip>
          <a:srcRect l="2869" r="13963"/>
          <a:stretch/>
        </p:blipFill>
        <p:spPr>
          <a:xfrm>
            <a:off x="91950" y="1288125"/>
            <a:ext cx="3753325" cy="373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2010975" y="4441875"/>
            <a:ext cx="1302000" cy="451800"/>
          </a:xfrm>
          <a:prstGeom prst="rect">
            <a:avLst/>
          </a:prstGeom>
          <a:solidFill>
            <a:schemeClr val="accent3"/>
          </a:solidFill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 b="1">
                <a:solidFill>
                  <a:schemeClr val="lt1"/>
                </a:solidFill>
              </a:rPr>
              <a:t>Group 1</a:t>
            </a:r>
            <a:endParaRPr sz="1600" b="1">
              <a:solidFill>
                <a:schemeClr val="lt1"/>
              </a:solidFill>
            </a:endParaRPr>
          </a:p>
        </p:txBody>
      </p:sp>
      <p:pic>
        <p:nvPicPr>
          <p:cNvPr id="2" name="OPIM 5604 Project 2 Slide 8">
            <a:hlinkClick r:id="" action="ppaction://media"/>
            <a:extLst>
              <a:ext uri="{FF2B5EF4-FFF2-40B4-BE49-F238E27FC236}">
                <a16:creationId xmlns:a16="http://schemas.microsoft.com/office/drawing/2014/main" id="{3DBDDE99-0848-41A3-941E-EA42524D43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299600" y="4769375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632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1000"/>
    </mc:Choice>
    <mc:Fallback>
      <p:transition spd="slow" advClick="0" advTm="6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Assessment - Group 1 (All Predictor Variables)</a:t>
            </a:r>
            <a:endParaRPr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8B7D889-26F3-4579-8206-44BEB5BF41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90831" y="4656137"/>
            <a:ext cx="487363" cy="4873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AB26D31-0BBE-4AD1-9DE2-C041E9BEDB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336" y="1607344"/>
            <a:ext cx="8921327" cy="2139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8798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9000"/>
    </mc:Choice>
    <mc:Fallback>
      <p:transition spd="slow" advClick="0" advTm="4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679</Words>
  <Application>Microsoft Office PowerPoint</Application>
  <PresentationFormat>On-screen Show (16:9)</PresentationFormat>
  <Paragraphs>117</Paragraphs>
  <Slides>19</Slides>
  <Notes>19</Notes>
  <HiddenSlides>0</HiddenSlides>
  <MMClips>15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Oswald</vt:lpstr>
      <vt:lpstr>Average</vt:lpstr>
      <vt:lpstr>Arial</vt:lpstr>
      <vt:lpstr>Slate</vt:lpstr>
      <vt:lpstr>Project 2 Presentation: To Churn or Not to Churn</vt:lpstr>
      <vt:lpstr>Telco Customer Churn Dataset Overview</vt:lpstr>
      <vt:lpstr>The Business Problem </vt:lpstr>
      <vt:lpstr>Data Pre-Processing &amp; Methodology</vt:lpstr>
      <vt:lpstr>Exploration of Data</vt:lpstr>
      <vt:lpstr>Exploration of Data</vt:lpstr>
      <vt:lpstr>The Modeling Process</vt:lpstr>
      <vt:lpstr>Logistic Regression - Variable Selection</vt:lpstr>
      <vt:lpstr>Model Assessment - Group 1 (All Predictor Variables)</vt:lpstr>
      <vt:lpstr>Model Assessment - Group 1 (All Predictor Variables)</vt:lpstr>
      <vt:lpstr>Model Assessment - Group 2 (Significant Variables)</vt:lpstr>
      <vt:lpstr>Model Assessment - Group 2 (Significant Variables)</vt:lpstr>
      <vt:lpstr>The Best Model</vt:lpstr>
      <vt:lpstr>PowerPoint Presentation</vt:lpstr>
      <vt:lpstr>Business Recommendations</vt:lpstr>
      <vt:lpstr>Thank You!</vt:lpstr>
      <vt:lpstr>Appendix</vt:lpstr>
      <vt:lpstr>Model Assessment - Group 1 (All Predictor Variables)</vt:lpstr>
      <vt:lpstr>Model Assessment - Group 2 (Significant Variables)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2 Presentation: To Churn or Not to Churn</dc:title>
  <dc:creator>Luke D'Agostino</dc:creator>
  <cp:lastModifiedBy>Viyulie, Stuti</cp:lastModifiedBy>
  <cp:revision>30</cp:revision>
  <dcterms:modified xsi:type="dcterms:W3CDTF">2021-12-02T05:24:24Z</dcterms:modified>
</cp:coreProperties>
</file>